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202" d="100"/>
          <a:sy n="202" d="100"/>
        </p:scale>
        <p:origin x="-173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8" name="Rectangle 7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</p:spPr>
        <p:txBody>
          <a:bodyPr/>
          <a:lstStyle/>
          <a:p>
            <a:fld id="{7D290233-0DD1-4A80-BB1E-9ADC3556DBB6}" type="datetimeFigureOut">
              <a:rPr lang="en-US" smtClean="0"/>
              <a:t>12/17/13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</p:spPr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grpSp>
            <p:nvGrpSpPr>
              <p:cNvPr id="27" name="Group 26"/>
              <p:cNvGrpSpPr/>
              <p:nvPr/>
            </p:nvGrpSpPr>
            <p:grpSpPr>
              <a:xfrm>
                <a:off x="182880" y="173699"/>
                <a:ext cx="8778240" cy="6510602"/>
                <a:chOff x="182880" y="173699"/>
                <a:chExt cx="8778240" cy="6510602"/>
              </a:xfrm>
            </p:grpSpPr>
            <p:sp>
              <p:nvSpPr>
                <p:cNvPr id="29" name="Rectangle 28"/>
                <p:cNvSpPr/>
                <p:nvPr/>
              </p:nvSpPr>
              <p:spPr>
                <a:xfrm>
                  <a:off x="182880" y="173699"/>
                  <a:ext cx="8778240" cy="6510602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12700">
                  <a:noFill/>
                </a:ln>
                <a:effectLst>
                  <a:outerShdw blurRad="63500" sx="101000" sy="101000" algn="ctr" rotWithShape="0">
                    <a:prstClr val="black">
                      <a:alpha val="40000"/>
                    </a:prstClr>
                  </a:outerShdw>
                </a:effectLst>
                <a:scene3d>
                  <a:camera prst="perspectiveFront" fov="4800000"/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grpSp>
              <p:nvGrpSpPr>
                <p:cNvPr id="30" name="Group 10"/>
                <p:cNvGrpSpPr/>
                <p:nvPr/>
              </p:nvGrpSpPr>
              <p:grpSpPr>
                <a:xfrm>
                  <a:off x="256032" y="237744"/>
                  <a:ext cx="8622792" cy="6364224"/>
                  <a:chOff x="247157" y="247430"/>
                  <a:chExt cx="8622792" cy="6364224"/>
                </a:xfrm>
              </p:grpSpPr>
              <p:sp>
                <p:nvSpPr>
                  <p:cNvPr id="31" name="Rectangle 30"/>
                  <p:cNvSpPr>
                    <a:spLocks/>
                  </p:cNvSpPr>
                  <p:nvPr/>
                </p:nvSpPr>
                <p:spPr>
                  <a:xfrm>
                    <a:off x="247157" y="247430"/>
                    <a:ext cx="8622792" cy="6364224"/>
                  </a:xfrm>
                  <a:prstGeom prst="rect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/>
                  </a:p>
                </p:txBody>
              </p:sp>
              <p:cxnSp>
                <p:nvCxnSpPr>
                  <p:cNvPr id="32" name="Straight Connector 31"/>
                  <p:cNvCxnSpPr/>
                  <p:nvPr/>
                </p:nvCxnSpPr>
                <p:spPr>
                  <a:xfrm>
                    <a:off x="247157" y="6389024"/>
                    <a:ext cx="8622792" cy="15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</p:grpSp>
          </p:grpSp>
          <p:sp>
            <p:nvSpPr>
              <p:cNvPr id="28" name="Rectangle 27"/>
              <p:cNvSpPr/>
              <p:nvPr/>
            </p:nvSpPr>
            <p:spPr>
              <a:xfrm rot="5400000">
                <a:off x="801086" y="3274090"/>
                <a:ext cx="6135624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25" name="Rectangle 24"/>
            <p:cNvSpPr/>
            <p:nvPr/>
          </p:nvSpPr>
          <p:spPr>
            <a:xfrm rot="10800000">
              <a:off x="258763" y="1594462"/>
              <a:ext cx="357530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12/17/13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19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0" name="Rectangle 1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1" name="Straight Connector 2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7" name="Rectangle 16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12/17/13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7" name="Group 1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21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2" name="Rectangle 21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3" name="Straight Connector 22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>
              <a:off x="256032" y="4203192"/>
              <a:ext cx="8622792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12/17/13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4" name="Rectangle 13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5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6" name="Rectangle 15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7" name="Straight Connector 16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8" name="Rectangle 17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12/17/13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4" name="Group 13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16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7" name="Rectangle 16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19" name="Straight Connector 1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8" name="Rectangle 17"/>
            <p:cNvSpPr/>
            <p:nvPr/>
          </p:nvSpPr>
          <p:spPr>
            <a:xfrm rot="5400000">
              <a:off x="4242277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12/17/13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12/17/13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12" name="Rectangle 11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6" name="Group 11"/>
            <p:cNvGrpSpPr/>
            <p:nvPr/>
          </p:nvGrpSpPr>
          <p:grpSpPr>
            <a:xfrm>
              <a:off x="562842" y="475488"/>
              <a:ext cx="7982713" cy="5888736"/>
              <a:chOff x="562842" y="475488"/>
              <a:chExt cx="7982713" cy="5888736"/>
            </a:xfrm>
          </p:grpSpPr>
          <p:sp>
            <p:nvSpPr>
              <p:cNvPr id="8" name="Rectangle 7"/>
              <p:cNvSpPr>
                <a:spLocks/>
              </p:cNvSpPr>
              <p:nvPr/>
            </p:nvSpPr>
            <p:spPr>
              <a:xfrm>
                <a:off x="562843" y="475488"/>
                <a:ext cx="7982712" cy="5888736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9" name="Straight Connector 8"/>
              <p:cNvCxnSpPr/>
              <p:nvPr/>
            </p:nvCxnSpPr>
            <p:spPr>
              <a:xfrm>
                <a:off x="562842" y="6133646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562842" y="3427528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fld id="{7D290233-0DD1-4A80-BB1E-9ADC3556DBB6}" type="datetimeFigureOut">
              <a:rPr lang="en-US" smtClean="0"/>
              <a:t>12/17/13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2" name="Rectangle 11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12/17/13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21" name="Rectangle 2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2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12/17/13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2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9" name="Rectangle 2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32" name="Rectangle 31"/>
                <p:cNvSpPr/>
                <p:nvPr/>
              </p:nvSpPr>
              <p:spPr>
                <a:xfrm>
                  <a:off x="247157" y="1612392"/>
                  <a:ext cx="8622792" cy="64008"/>
                </a:xfrm>
                <a:prstGeom prst="rect">
                  <a:avLst/>
                </a:prstGeom>
                <a:solidFill>
                  <a:schemeClr val="bg2">
                    <a:lumMod val="40000"/>
                    <a:lumOff val="60000"/>
                  </a:schemeClr>
                </a:solidFill>
                <a:ln w="3175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</p:grpSp>
        </p:grpSp>
        <p:cxnSp>
          <p:nvCxnSpPr>
            <p:cNvPr id="23" name="Straight Connector 22"/>
            <p:cNvCxnSpPr/>
            <p:nvPr/>
          </p:nvCxnSpPr>
          <p:spPr>
            <a:xfrm rot="16200000" flipH="1">
              <a:off x="2217480" y="4026438"/>
              <a:ext cx="4711326" cy="2286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12/17/13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4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5" name="Rectangle 14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7" name="Rectangle 16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12/17/13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1" name="Rectangle 1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3" name="Rectangle 1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4" name="Straight Connector 1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12/17/13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1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9" name="Rectangle 1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0" name="Straight Connector 19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12/17/13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fld id="{7D290233-0DD1-4A80-BB1E-9ADC3556DBB6}" type="datetimeFigureOut">
              <a:rPr lang="en-US" smtClean="0"/>
              <a:t>12/17/13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CFE4BAC9-6D41-4691-9299-18EF07EF0177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485900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712913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947863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174875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br>
              <a:rPr lang="en-US" dirty="0" smtClean="0"/>
            </a:br>
            <a:r>
              <a:rPr lang="en-US" dirty="0" smtClean="0"/>
              <a:t>Management 102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Jerry Estenson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127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Blue Track</a:t>
            </a:r>
          </a:p>
          <a:p>
            <a:pPr lvl="1"/>
            <a:r>
              <a:rPr lang="en-US" dirty="0" smtClean="0"/>
              <a:t>Content Focus</a:t>
            </a:r>
          </a:p>
          <a:p>
            <a:r>
              <a:rPr lang="en-US" dirty="0" smtClean="0"/>
              <a:t>Crimson Track</a:t>
            </a:r>
          </a:p>
          <a:p>
            <a:pPr lvl="1"/>
            <a:r>
              <a:rPr lang="en-US" dirty="0" smtClean="0"/>
              <a:t>Content </a:t>
            </a:r>
          </a:p>
          <a:p>
            <a:pPr lvl="1"/>
            <a:r>
              <a:rPr lang="en-US" dirty="0" smtClean="0"/>
              <a:t>Skills</a:t>
            </a:r>
          </a:p>
          <a:p>
            <a:pPr lvl="1"/>
            <a:r>
              <a:rPr lang="en-US" dirty="0" smtClean="0"/>
              <a:t>Application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2276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 Available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112" y="1798201"/>
            <a:ext cx="7345363" cy="4267320"/>
          </a:xfrm>
        </p:spPr>
        <p:txBody>
          <a:bodyPr>
            <a:normAutofit/>
          </a:bodyPr>
          <a:lstStyle/>
          <a:p>
            <a:r>
              <a:rPr lang="en-US" dirty="0" smtClean="0"/>
              <a:t>Book</a:t>
            </a:r>
          </a:p>
          <a:p>
            <a:r>
              <a:rPr lang="en-US" dirty="0" smtClean="0"/>
              <a:t>Web Sites Linked to Book</a:t>
            </a:r>
          </a:p>
          <a:p>
            <a:r>
              <a:rPr lang="en-US" dirty="0" smtClean="0"/>
              <a:t>Course Outline Website and SacCt)</a:t>
            </a:r>
          </a:p>
          <a:p>
            <a:r>
              <a:rPr lang="en-US" dirty="0" smtClean="0"/>
              <a:t>Power Point Slides Linked to Chapters through Course Outline</a:t>
            </a:r>
          </a:p>
          <a:p>
            <a:r>
              <a:rPr lang="en-US" dirty="0" smtClean="0"/>
              <a:t>Digital Key Concepts Video Lectures (SacCt)</a:t>
            </a:r>
          </a:p>
          <a:p>
            <a:r>
              <a:rPr lang="en-US" dirty="0" smtClean="0"/>
              <a:t>Classroom Colloquials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790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Blue Track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Four Content Exams with 230 Points (23% of grade) for each exam</a:t>
            </a:r>
          </a:p>
          <a:p>
            <a:r>
              <a:rPr lang="en-US" dirty="0" smtClean="0"/>
              <a:t>One Writing Mechanics Exam  80 Points (8% of grade).  Two attempts to achieve 70% on Exam.  If under 70% no points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194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Crimson Track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Three Exams 150 Points per exam (15% of grade)</a:t>
            </a:r>
          </a:p>
          <a:p>
            <a:r>
              <a:rPr lang="en-US" dirty="0" smtClean="0"/>
              <a:t>Writing Mechanics Exam 50 points (5% of grade)</a:t>
            </a:r>
          </a:p>
          <a:p>
            <a:r>
              <a:rPr lang="en-US" dirty="0" smtClean="0"/>
              <a:t>Writing Portfolio Including Peer Editing 150 points (15% of grade)</a:t>
            </a:r>
          </a:p>
          <a:p>
            <a:r>
              <a:rPr lang="en-US" dirty="0" smtClean="0"/>
              <a:t>Oral Presentation to Peers with preparation of power point slides 100 points (10% of grade)</a:t>
            </a:r>
          </a:p>
          <a:p>
            <a:r>
              <a:rPr lang="en-US" dirty="0" smtClean="0"/>
              <a:t>Team Cross-Cultural Communication Field Research 150 points (15% of grade)</a:t>
            </a:r>
          </a:p>
          <a:p>
            <a:r>
              <a:rPr lang="en-US" dirty="0" smtClean="0"/>
              <a:t>Team Business Report 150 points (15% of grade)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12113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Colloquial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Open casual discussion of content and issues related to concept of concern to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4336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Cohort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Exercises designed to translate concepts into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502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Underlying Teach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are responsible for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5353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000000"/>
      </a:dk1>
      <a:lt1>
        <a:srgbClr val="FFFFFF"/>
      </a:lt1>
      <a:dk2>
        <a:srgbClr val="6F6D5D"/>
      </a:dk2>
      <a:lt2>
        <a:srgbClr val="7C8F97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63</TotalTime>
  <Words>206</Words>
  <Application>Microsoft Macintosh PowerPoint</Application>
  <PresentationFormat>On-screen Show (4:3)</PresentationFormat>
  <Paragraphs>32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Capital</vt:lpstr>
      <vt:lpstr>Introduction Management 102</vt:lpstr>
      <vt:lpstr>Structure</vt:lpstr>
      <vt:lpstr>Support Available</vt:lpstr>
      <vt:lpstr>Blue Track Details</vt:lpstr>
      <vt:lpstr>Crimson Track</vt:lpstr>
      <vt:lpstr>Colloquial</vt:lpstr>
      <vt:lpstr>Small Cohort Applications</vt:lpstr>
      <vt:lpstr>Underlying Teach Strategy</vt:lpstr>
    </vt:vector>
  </TitlesOfParts>
  <Company>CBA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Management 102</dc:title>
  <dc:creator>Jerry Estenson</dc:creator>
  <cp:lastModifiedBy>Jerry Estenson</cp:lastModifiedBy>
  <cp:revision>5</cp:revision>
  <dcterms:created xsi:type="dcterms:W3CDTF">2013-12-17T19:02:59Z</dcterms:created>
  <dcterms:modified xsi:type="dcterms:W3CDTF">2013-12-17T20:06:23Z</dcterms:modified>
</cp:coreProperties>
</file>